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9" r:id="rId3"/>
    <p:sldId id="270" r:id="rId4"/>
    <p:sldId id="286" r:id="rId5"/>
    <p:sldId id="271" r:id="rId6"/>
    <p:sldId id="272" r:id="rId7"/>
    <p:sldId id="257" r:id="rId8"/>
    <p:sldId id="258" r:id="rId9"/>
    <p:sldId id="260" r:id="rId10"/>
    <p:sldId id="261" r:id="rId11"/>
    <p:sldId id="262" r:id="rId12"/>
    <p:sldId id="285" r:id="rId13"/>
    <p:sldId id="264" r:id="rId14"/>
    <p:sldId id="266" r:id="rId15"/>
    <p:sldId id="267" r:id="rId16"/>
    <p:sldId id="283" r:id="rId17"/>
    <p:sldId id="268" r:id="rId18"/>
    <p:sldId id="284" r:id="rId19"/>
    <p:sldId id="273" r:id="rId20"/>
    <p:sldId id="275" r:id="rId21"/>
    <p:sldId id="278" r:id="rId22"/>
    <p:sldId id="276" r:id="rId23"/>
    <p:sldId id="274" r:id="rId24"/>
    <p:sldId id="281" r:id="rId25"/>
    <p:sldId id="28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2" autoAdjust="0"/>
    <p:restoredTop sz="94660"/>
  </p:normalViewPr>
  <p:slideViewPr>
    <p:cSldViewPr snapToGrid="0">
      <p:cViewPr>
        <p:scale>
          <a:sx n="90" d="100"/>
          <a:sy n="90" d="100"/>
        </p:scale>
        <p:origin x="84" y="1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4FC170A-3FAF-40C6-BFCC-F744C56F3716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9FE4045-BDB2-4A11-BE0F-95842CBAA36C}">
      <dgm:prSet phldrT="[Text]"/>
      <dgm:spPr/>
      <dgm:t>
        <a:bodyPr/>
        <a:lstStyle/>
        <a:p>
          <a:r>
            <a:rPr lang="en-US" dirty="0" smtClean="0"/>
            <a:t>User Actions </a:t>
          </a:r>
        </a:p>
        <a:p>
          <a:r>
            <a:rPr lang="en-US" dirty="0" smtClean="0"/>
            <a:t>Input</a:t>
          </a:r>
          <a:endParaRPr lang="en-US" dirty="0"/>
        </a:p>
      </dgm:t>
    </dgm:pt>
    <dgm:pt modelId="{7144DD95-5032-4708-90CE-81350CE718CA}" type="parTrans" cxnId="{348A5463-5CF2-4BC6-9725-994501CFD438}">
      <dgm:prSet/>
      <dgm:spPr/>
      <dgm:t>
        <a:bodyPr/>
        <a:lstStyle/>
        <a:p>
          <a:endParaRPr lang="en-US"/>
        </a:p>
      </dgm:t>
    </dgm:pt>
    <dgm:pt modelId="{07DC7F3D-C6B9-47F5-A010-93C101FAF401}" type="sibTrans" cxnId="{348A5463-5CF2-4BC6-9725-994501CFD438}">
      <dgm:prSet/>
      <dgm:spPr/>
      <dgm:t>
        <a:bodyPr/>
        <a:lstStyle/>
        <a:p>
          <a:endParaRPr lang="en-US"/>
        </a:p>
      </dgm:t>
    </dgm:pt>
    <dgm:pt modelId="{12E76EB3-04D0-4D0F-9CE5-AFBEA436F867}">
      <dgm:prSet phldrT="[Text]"/>
      <dgm:spPr/>
      <dgm:t>
        <a:bodyPr/>
        <a:lstStyle/>
        <a:p>
          <a:r>
            <a:rPr lang="en-US" dirty="0" smtClean="0"/>
            <a:t>Game loop checks logic and updates code</a:t>
          </a:r>
          <a:endParaRPr lang="en-US" dirty="0"/>
        </a:p>
      </dgm:t>
    </dgm:pt>
    <dgm:pt modelId="{74DDC9F4-1E8E-4FCF-8B9F-A14F52B0EF57}" type="parTrans" cxnId="{8604C76C-18CC-4719-A727-39755FF55463}">
      <dgm:prSet/>
      <dgm:spPr/>
      <dgm:t>
        <a:bodyPr/>
        <a:lstStyle/>
        <a:p>
          <a:endParaRPr lang="en-US"/>
        </a:p>
      </dgm:t>
    </dgm:pt>
    <dgm:pt modelId="{64F03048-7C99-4A18-8E82-C45ED463FD2E}" type="sibTrans" cxnId="{8604C76C-18CC-4719-A727-39755FF55463}">
      <dgm:prSet/>
      <dgm:spPr/>
      <dgm:t>
        <a:bodyPr/>
        <a:lstStyle/>
        <a:p>
          <a:endParaRPr lang="en-US"/>
        </a:p>
      </dgm:t>
    </dgm:pt>
    <dgm:pt modelId="{2FA75CA0-8E5F-4B46-94E6-4D491D8C05D3}">
      <dgm:prSet phldrT="[Text]"/>
      <dgm:spPr/>
      <dgm:t>
        <a:bodyPr/>
        <a:lstStyle/>
        <a:p>
          <a:r>
            <a:rPr lang="en-US" dirty="0" smtClean="0"/>
            <a:t>Game displays new behaviors from script</a:t>
          </a:r>
          <a:endParaRPr lang="en-US" dirty="0"/>
        </a:p>
      </dgm:t>
    </dgm:pt>
    <dgm:pt modelId="{39589F85-29F7-4AD4-8828-4612742066A5}" type="parTrans" cxnId="{FF3EAEC4-27F6-4936-9BB4-1129D22BD280}">
      <dgm:prSet/>
      <dgm:spPr/>
      <dgm:t>
        <a:bodyPr/>
        <a:lstStyle/>
        <a:p>
          <a:endParaRPr lang="en-US"/>
        </a:p>
      </dgm:t>
    </dgm:pt>
    <dgm:pt modelId="{DA4D4F04-1BC6-4981-A498-01FF88657A19}" type="sibTrans" cxnId="{FF3EAEC4-27F6-4936-9BB4-1129D22BD280}">
      <dgm:prSet/>
      <dgm:spPr/>
      <dgm:t>
        <a:bodyPr/>
        <a:lstStyle/>
        <a:p>
          <a:endParaRPr lang="en-US"/>
        </a:p>
      </dgm:t>
    </dgm:pt>
    <dgm:pt modelId="{049CFA24-B6AD-4DFD-A7D4-815B324A35F1}" type="pres">
      <dgm:prSet presAssocID="{74FC170A-3FAF-40C6-BFCC-F744C56F3716}" presName="cycle" presStyleCnt="0">
        <dgm:presLayoutVars>
          <dgm:dir/>
          <dgm:resizeHandles val="exact"/>
        </dgm:presLayoutVars>
      </dgm:prSet>
      <dgm:spPr/>
    </dgm:pt>
    <dgm:pt modelId="{6AA88269-2E27-4B1A-A920-ED0B90DA9E45}" type="pres">
      <dgm:prSet presAssocID="{09FE4045-BDB2-4A11-BE0F-95842CBAA36C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D6F1CD-899F-4791-B640-3C784C347931}" type="pres">
      <dgm:prSet presAssocID="{09FE4045-BDB2-4A11-BE0F-95842CBAA36C}" presName="spNode" presStyleCnt="0"/>
      <dgm:spPr/>
    </dgm:pt>
    <dgm:pt modelId="{B1FAFF83-92E9-423A-9A1E-DA4D43F47FF3}" type="pres">
      <dgm:prSet presAssocID="{07DC7F3D-C6B9-47F5-A010-93C101FAF401}" presName="sibTrans" presStyleLbl="sibTrans1D1" presStyleIdx="0" presStyleCnt="3"/>
      <dgm:spPr/>
    </dgm:pt>
    <dgm:pt modelId="{8CD9003B-E77B-4FA8-9268-38A2691923BC}" type="pres">
      <dgm:prSet presAssocID="{12E76EB3-04D0-4D0F-9CE5-AFBEA436F867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8CD6103-D412-44BA-A222-EC591EC56080}" type="pres">
      <dgm:prSet presAssocID="{12E76EB3-04D0-4D0F-9CE5-AFBEA436F867}" presName="spNode" presStyleCnt="0"/>
      <dgm:spPr/>
    </dgm:pt>
    <dgm:pt modelId="{6E71EAD1-836C-4BF5-8D75-46FA1D835E60}" type="pres">
      <dgm:prSet presAssocID="{64F03048-7C99-4A18-8E82-C45ED463FD2E}" presName="sibTrans" presStyleLbl="sibTrans1D1" presStyleIdx="1" presStyleCnt="3"/>
      <dgm:spPr/>
    </dgm:pt>
    <dgm:pt modelId="{EA1D5B74-F0E8-41A3-980D-20323FD5F917}" type="pres">
      <dgm:prSet presAssocID="{2FA75CA0-8E5F-4B46-94E6-4D491D8C05D3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F68556-B01C-4441-AAFE-16F3253ECE50}" type="pres">
      <dgm:prSet presAssocID="{2FA75CA0-8E5F-4B46-94E6-4D491D8C05D3}" presName="spNode" presStyleCnt="0"/>
      <dgm:spPr/>
    </dgm:pt>
    <dgm:pt modelId="{82F77902-6719-4B86-A017-3A78DC8E227C}" type="pres">
      <dgm:prSet presAssocID="{DA4D4F04-1BC6-4981-A498-01FF88657A19}" presName="sibTrans" presStyleLbl="sibTrans1D1" presStyleIdx="2" presStyleCnt="3"/>
      <dgm:spPr/>
    </dgm:pt>
  </dgm:ptLst>
  <dgm:cxnLst>
    <dgm:cxn modelId="{CAA45487-491B-4AF1-938D-49BCFB8EE2F3}" type="presOf" srcId="{DA4D4F04-1BC6-4981-A498-01FF88657A19}" destId="{82F77902-6719-4B86-A017-3A78DC8E227C}" srcOrd="0" destOrd="0" presId="urn:microsoft.com/office/officeart/2005/8/layout/cycle5"/>
    <dgm:cxn modelId="{8BD13C38-5449-45EE-A67F-5C9738D18B68}" type="presOf" srcId="{07DC7F3D-C6B9-47F5-A010-93C101FAF401}" destId="{B1FAFF83-92E9-423A-9A1E-DA4D43F47FF3}" srcOrd="0" destOrd="0" presId="urn:microsoft.com/office/officeart/2005/8/layout/cycle5"/>
    <dgm:cxn modelId="{7BECE8D5-F6A4-47E7-BF82-00964F94061F}" type="presOf" srcId="{74FC170A-3FAF-40C6-BFCC-F744C56F3716}" destId="{049CFA24-B6AD-4DFD-A7D4-815B324A35F1}" srcOrd="0" destOrd="0" presId="urn:microsoft.com/office/officeart/2005/8/layout/cycle5"/>
    <dgm:cxn modelId="{D56D32B9-317F-4C0E-9474-C7CBD41F75B6}" type="presOf" srcId="{2FA75CA0-8E5F-4B46-94E6-4D491D8C05D3}" destId="{EA1D5B74-F0E8-41A3-980D-20323FD5F917}" srcOrd="0" destOrd="0" presId="urn:microsoft.com/office/officeart/2005/8/layout/cycle5"/>
    <dgm:cxn modelId="{348A5463-5CF2-4BC6-9725-994501CFD438}" srcId="{74FC170A-3FAF-40C6-BFCC-F744C56F3716}" destId="{09FE4045-BDB2-4A11-BE0F-95842CBAA36C}" srcOrd="0" destOrd="0" parTransId="{7144DD95-5032-4708-90CE-81350CE718CA}" sibTransId="{07DC7F3D-C6B9-47F5-A010-93C101FAF401}"/>
    <dgm:cxn modelId="{8604C76C-18CC-4719-A727-39755FF55463}" srcId="{74FC170A-3FAF-40C6-BFCC-F744C56F3716}" destId="{12E76EB3-04D0-4D0F-9CE5-AFBEA436F867}" srcOrd="1" destOrd="0" parTransId="{74DDC9F4-1E8E-4FCF-8B9F-A14F52B0EF57}" sibTransId="{64F03048-7C99-4A18-8E82-C45ED463FD2E}"/>
    <dgm:cxn modelId="{8A69080C-7143-4C6E-A273-E675173168C6}" type="presOf" srcId="{64F03048-7C99-4A18-8E82-C45ED463FD2E}" destId="{6E71EAD1-836C-4BF5-8D75-46FA1D835E60}" srcOrd="0" destOrd="0" presId="urn:microsoft.com/office/officeart/2005/8/layout/cycle5"/>
    <dgm:cxn modelId="{FF3EAEC4-27F6-4936-9BB4-1129D22BD280}" srcId="{74FC170A-3FAF-40C6-BFCC-F744C56F3716}" destId="{2FA75CA0-8E5F-4B46-94E6-4D491D8C05D3}" srcOrd="2" destOrd="0" parTransId="{39589F85-29F7-4AD4-8828-4612742066A5}" sibTransId="{DA4D4F04-1BC6-4981-A498-01FF88657A19}"/>
    <dgm:cxn modelId="{E24A54C7-D02B-48E2-910D-CAAD2386CD58}" type="presOf" srcId="{09FE4045-BDB2-4A11-BE0F-95842CBAA36C}" destId="{6AA88269-2E27-4B1A-A920-ED0B90DA9E45}" srcOrd="0" destOrd="0" presId="urn:microsoft.com/office/officeart/2005/8/layout/cycle5"/>
    <dgm:cxn modelId="{EEFCEB7A-7236-4DF5-84BA-CC35AE68A463}" type="presOf" srcId="{12E76EB3-04D0-4D0F-9CE5-AFBEA436F867}" destId="{8CD9003B-E77B-4FA8-9268-38A2691923BC}" srcOrd="0" destOrd="0" presId="urn:microsoft.com/office/officeart/2005/8/layout/cycle5"/>
    <dgm:cxn modelId="{42C4DC75-0002-4E8F-8076-B0AD00B313D5}" type="presParOf" srcId="{049CFA24-B6AD-4DFD-A7D4-815B324A35F1}" destId="{6AA88269-2E27-4B1A-A920-ED0B90DA9E45}" srcOrd="0" destOrd="0" presId="urn:microsoft.com/office/officeart/2005/8/layout/cycle5"/>
    <dgm:cxn modelId="{2C40D5EB-15F2-428D-9880-D61F9ECA3916}" type="presParOf" srcId="{049CFA24-B6AD-4DFD-A7D4-815B324A35F1}" destId="{FBD6F1CD-899F-4791-B640-3C784C347931}" srcOrd="1" destOrd="0" presId="urn:microsoft.com/office/officeart/2005/8/layout/cycle5"/>
    <dgm:cxn modelId="{EAFE9A3E-4625-411E-8328-D45792252189}" type="presParOf" srcId="{049CFA24-B6AD-4DFD-A7D4-815B324A35F1}" destId="{B1FAFF83-92E9-423A-9A1E-DA4D43F47FF3}" srcOrd="2" destOrd="0" presId="urn:microsoft.com/office/officeart/2005/8/layout/cycle5"/>
    <dgm:cxn modelId="{B8F7B01D-5376-4668-B162-35E897B91284}" type="presParOf" srcId="{049CFA24-B6AD-4DFD-A7D4-815B324A35F1}" destId="{8CD9003B-E77B-4FA8-9268-38A2691923BC}" srcOrd="3" destOrd="0" presId="urn:microsoft.com/office/officeart/2005/8/layout/cycle5"/>
    <dgm:cxn modelId="{011D6BA9-3655-40F0-AF47-2A85D1BC79E0}" type="presParOf" srcId="{049CFA24-B6AD-4DFD-A7D4-815B324A35F1}" destId="{58CD6103-D412-44BA-A222-EC591EC56080}" srcOrd="4" destOrd="0" presId="urn:microsoft.com/office/officeart/2005/8/layout/cycle5"/>
    <dgm:cxn modelId="{118C2F6C-6550-4F21-A0EB-CDA745F30446}" type="presParOf" srcId="{049CFA24-B6AD-4DFD-A7D4-815B324A35F1}" destId="{6E71EAD1-836C-4BF5-8D75-46FA1D835E60}" srcOrd="5" destOrd="0" presId="urn:microsoft.com/office/officeart/2005/8/layout/cycle5"/>
    <dgm:cxn modelId="{26314181-8FED-449E-B094-5D05812A5A0C}" type="presParOf" srcId="{049CFA24-B6AD-4DFD-A7D4-815B324A35F1}" destId="{EA1D5B74-F0E8-41A3-980D-20323FD5F917}" srcOrd="6" destOrd="0" presId="urn:microsoft.com/office/officeart/2005/8/layout/cycle5"/>
    <dgm:cxn modelId="{A8309F7A-9C52-47E0-AA85-D3A032CF9BE3}" type="presParOf" srcId="{049CFA24-B6AD-4DFD-A7D4-815B324A35F1}" destId="{FBF68556-B01C-4441-AAFE-16F3253ECE50}" srcOrd="7" destOrd="0" presId="urn:microsoft.com/office/officeart/2005/8/layout/cycle5"/>
    <dgm:cxn modelId="{47D05608-C4BD-46F7-B5C8-877946381CDE}" type="presParOf" srcId="{049CFA24-B6AD-4DFD-A7D4-815B324A35F1}" destId="{82F77902-6719-4B86-A017-3A78DC8E227C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A88269-2E27-4B1A-A920-ED0B90DA9E45}">
      <dsp:nvSpPr>
        <dsp:cNvPr id="0" name=""/>
        <dsp:cNvSpPr/>
      </dsp:nvSpPr>
      <dsp:spPr>
        <a:xfrm>
          <a:off x="2080571" y="243"/>
          <a:ext cx="1596978" cy="10380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User Actions 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Input</a:t>
          </a:r>
          <a:endParaRPr lang="en-US" sz="1600" kern="1200" dirty="0"/>
        </a:p>
      </dsp:txBody>
      <dsp:txXfrm>
        <a:off x="2131244" y="50916"/>
        <a:ext cx="1495632" cy="936690"/>
      </dsp:txXfrm>
    </dsp:sp>
    <dsp:sp modelId="{B1FAFF83-92E9-423A-9A1E-DA4D43F47FF3}">
      <dsp:nvSpPr>
        <dsp:cNvPr id="0" name=""/>
        <dsp:cNvSpPr/>
      </dsp:nvSpPr>
      <dsp:spPr>
        <a:xfrm>
          <a:off x="1494535" y="519261"/>
          <a:ext cx="2769050" cy="2769050"/>
        </a:xfrm>
        <a:custGeom>
          <a:avLst/>
          <a:gdLst/>
          <a:ahLst/>
          <a:cxnLst/>
          <a:rect l="0" t="0" r="0" b="0"/>
          <a:pathLst>
            <a:path>
              <a:moveTo>
                <a:pt x="2397411" y="440612"/>
              </a:moveTo>
              <a:arcTo wR="1384525" hR="1384525" stAng="19021125" swAng="2302271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D9003B-E77B-4FA8-9268-38A2691923BC}">
      <dsp:nvSpPr>
        <dsp:cNvPr id="0" name=""/>
        <dsp:cNvSpPr/>
      </dsp:nvSpPr>
      <dsp:spPr>
        <a:xfrm>
          <a:off x="3279604" y="2077031"/>
          <a:ext cx="1596978" cy="10380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Game loop checks logic and updates code</a:t>
          </a:r>
          <a:endParaRPr lang="en-US" sz="1600" kern="1200" dirty="0"/>
        </a:p>
      </dsp:txBody>
      <dsp:txXfrm>
        <a:off x="3330277" y="2127704"/>
        <a:ext cx="1495632" cy="936690"/>
      </dsp:txXfrm>
    </dsp:sp>
    <dsp:sp modelId="{6E71EAD1-836C-4BF5-8D75-46FA1D835E60}">
      <dsp:nvSpPr>
        <dsp:cNvPr id="0" name=""/>
        <dsp:cNvSpPr/>
      </dsp:nvSpPr>
      <dsp:spPr>
        <a:xfrm>
          <a:off x="1494535" y="519261"/>
          <a:ext cx="2769050" cy="2769050"/>
        </a:xfrm>
        <a:custGeom>
          <a:avLst/>
          <a:gdLst/>
          <a:ahLst/>
          <a:cxnLst/>
          <a:rect l="0" t="0" r="0" b="0"/>
          <a:pathLst>
            <a:path>
              <a:moveTo>
                <a:pt x="1809370" y="2702256"/>
              </a:moveTo>
              <a:arcTo wR="1384525" hR="1384525" stAng="4327820" swAng="2144361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1D5B74-F0E8-41A3-980D-20323FD5F917}">
      <dsp:nvSpPr>
        <dsp:cNvPr id="0" name=""/>
        <dsp:cNvSpPr/>
      </dsp:nvSpPr>
      <dsp:spPr>
        <a:xfrm>
          <a:off x="881537" y="2077031"/>
          <a:ext cx="1596978" cy="103803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Game displays new behaviors from script</a:t>
          </a:r>
          <a:endParaRPr lang="en-US" sz="1600" kern="1200" dirty="0"/>
        </a:p>
      </dsp:txBody>
      <dsp:txXfrm>
        <a:off x="932210" y="2127704"/>
        <a:ext cx="1495632" cy="936690"/>
      </dsp:txXfrm>
    </dsp:sp>
    <dsp:sp modelId="{82F77902-6719-4B86-A017-3A78DC8E227C}">
      <dsp:nvSpPr>
        <dsp:cNvPr id="0" name=""/>
        <dsp:cNvSpPr/>
      </dsp:nvSpPr>
      <dsp:spPr>
        <a:xfrm>
          <a:off x="1494535" y="519261"/>
          <a:ext cx="2769050" cy="2769050"/>
        </a:xfrm>
        <a:custGeom>
          <a:avLst/>
          <a:gdLst/>
          <a:ahLst/>
          <a:cxnLst/>
          <a:rect l="0" t="0" r="0" b="0"/>
          <a:pathLst>
            <a:path>
              <a:moveTo>
                <a:pt x="4479" y="1273245"/>
              </a:moveTo>
              <a:arcTo wR="1384525" hR="1384525" stAng="11076603" swAng="2302271"/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gif>
</file>

<file path=ppt/media/image12.png>
</file>

<file path=ppt/media/image13.jpeg>
</file>

<file path=ppt/media/image14.gif>
</file>

<file path=ppt/media/image15.jpeg>
</file>

<file path=ppt/media/image16.jpeg>
</file>

<file path=ppt/media/image17.png>
</file>

<file path=ppt/media/image18.jpeg>
</file>

<file path=ppt/media/image19.jpeg>
</file>

<file path=ppt/media/image2.jpeg>
</file>

<file path=ppt/media/image3.png>
</file>

<file path=ppt/media/image4.jpeg>
</file>

<file path=ppt/media/image5.jpeg>
</file>

<file path=ppt/media/image6.gif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069CB8-F204-4D06-B913-C5A26A89888A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6E300-0A13-4A81-945A-7333C271A069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71962-1EA4-46E7-BCB0-F36CE46D1A59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BB376-B19C-488D-ABEB-03C7E6E9E3E0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37A9-119A-49DA-BD12-AAC58B377D80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6F077B-A50F-4D64-8574-E2D6A98A5553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9E2A62-1983-43A1-A163-D8AA46534C80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8F3E3B-34E3-4345-B2A1-994B83598A9C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816C96-82A1-4D77-8ADA-627AC6FE3D65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02C1E-28F2-47E9-802D-339E64E2F920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24271A48-F18A-45B3-BC05-1E27DA3F88AF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747F8-9654-4282-85D2-65F41AAE7A75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DC5B261-8843-42D1-AAFC-05E20E2D9B97}" type="datetimeFigureOut">
              <a:rPr lang="en-US" dirty="0"/>
              <a:t>8/18/2015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Graphics Programming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659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Detailed Mesh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64149" y="1831557"/>
            <a:ext cx="6647475" cy="4023360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/>
              <a:t> </a:t>
            </a:r>
            <a:r>
              <a:rPr lang="en-US" dirty="0" smtClean="0"/>
              <a:t>Graphics cards generally render meshes as a series of triangles</a:t>
            </a:r>
          </a:p>
          <a:p>
            <a:r>
              <a:rPr lang="en-US" dirty="0" smtClean="0"/>
              <a:t> More triangles = more detail = more processing power needed</a:t>
            </a:r>
            <a:endParaRPr lang="en-US" dirty="0"/>
          </a:p>
        </p:txBody>
      </p:sp>
      <p:pic>
        <p:nvPicPr>
          <p:cNvPr id="6146" name="Picture 2" descr="https://www.graphics.rwth-aachen.de/media/paper_images/149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826" y="2498491"/>
            <a:ext cx="3480760" cy="2900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3835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Lighting &amp; Shading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Lighting is a great way to add realism to your scene and give objects more depth to their appearance</a:t>
            </a:r>
          </a:p>
          <a:p>
            <a:r>
              <a:rPr lang="en-US" dirty="0" smtClean="0"/>
              <a:t>More lights = more processing and less performance</a:t>
            </a:r>
          </a:p>
          <a:p>
            <a:r>
              <a:rPr lang="en-US" dirty="0" smtClean="0"/>
              <a:t>Different types of lights give different effects</a:t>
            </a:r>
          </a:p>
          <a:p>
            <a:r>
              <a:rPr lang="en-US" dirty="0" smtClean="0"/>
              <a:t>Reflections, shading, and shadows are generally calculated automatically with modern game engines</a:t>
            </a:r>
          </a:p>
          <a:p>
            <a:r>
              <a:rPr lang="en-US" dirty="0" smtClean="0"/>
              <a:t>Different materials on objects will have different shading effects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0051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://common.ziffdavisinternet.com/encyclopedia_images/_SHADING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081" y="1359970"/>
            <a:ext cx="11157149" cy="4041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793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Materials &amp; Textures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5813883" cy="4023360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Applying different materials to objects can allow you them to take on more detailed appearances without using complex mesh geometry </a:t>
            </a:r>
          </a:p>
          <a:p>
            <a:r>
              <a:rPr lang="en-US" dirty="0" smtClean="0"/>
              <a:t>Textures are materials that can include information about how to render the object</a:t>
            </a:r>
          </a:p>
          <a:p>
            <a:pPr lvl="1"/>
            <a:r>
              <a:rPr lang="en-US" dirty="0" smtClean="0"/>
              <a:t>Example: Rocks may have a bumpy surface applied to them to give the appearance of not being smooth</a:t>
            </a:r>
            <a:endParaRPr lang="en-US" dirty="0"/>
          </a:p>
        </p:txBody>
      </p:sp>
      <p:pic>
        <p:nvPicPr>
          <p:cNvPr id="8194" name="Picture 2" descr="http://web.cs.wpi.edu/~matt/courses/cs563/talks/texture/texture/examp3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859" y="1984744"/>
            <a:ext cx="3934821" cy="3934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3318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Cameras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Determine what part of the scene is in view</a:t>
            </a:r>
          </a:p>
          <a:p>
            <a:r>
              <a:rPr lang="en-US" dirty="0" smtClean="0"/>
              <a:t>Can change effects based on the type of </a:t>
            </a:r>
            <a:r>
              <a:rPr lang="en-US" i="1" dirty="0" smtClean="0"/>
              <a:t>projection</a:t>
            </a:r>
            <a:r>
              <a:rPr lang="en-US" dirty="0" smtClean="0"/>
              <a:t> that is set up</a:t>
            </a:r>
            <a:endParaRPr lang="en-US" dirty="0"/>
          </a:p>
        </p:txBody>
      </p:sp>
      <p:pic>
        <p:nvPicPr>
          <p:cNvPr id="17410" name="Picture 2" descr="http://www.3dgameprogramming.net/wp-content/uploads/2007/07/nearplanefarplane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2433" y="3376576"/>
            <a:ext cx="41148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412" name="Picture 4" descr="enter image description he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947" y="3695663"/>
            <a:ext cx="3648075" cy="14192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24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Player Character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Controlled by the person in the game</a:t>
            </a:r>
          </a:p>
          <a:p>
            <a:r>
              <a:rPr lang="en-US" dirty="0" smtClean="0"/>
              <a:t>Camera follows</a:t>
            </a:r>
          </a:p>
          <a:p>
            <a:r>
              <a:rPr lang="en-US" u="sng" dirty="0" smtClean="0"/>
              <a:t>First Person:</a:t>
            </a:r>
            <a:r>
              <a:rPr lang="en-US" dirty="0" smtClean="0"/>
              <a:t> Camera is through the eyes of the character</a:t>
            </a:r>
          </a:p>
          <a:p>
            <a:r>
              <a:rPr lang="en-US" u="sng" dirty="0" smtClean="0"/>
              <a:t>Third Person: </a:t>
            </a:r>
            <a:r>
              <a:rPr lang="en-US" dirty="0" smtClean="0"/>
              <a:t>Camera usually sits above looking down on the character</a:t>
            </a:r>
            <a:endParaRPr lang="en-US" u="sng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Non-Player Character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Enemies or Allies</a:t>
            </a:r>
          </a:p>
          <a:p>
            <a:r>
              <a:rPr lang="en-US" dirty="0" smtClean="0"/>
              <a:t>Program behavior through scripts</a:t>
            </a:r>
          </a:p>
          <a:p>
            <a:r>
              <a:rPr lang="en-US" dirty="0" smtClean="0"/>
              <a:t>Behaviors may change based on user input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891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Scripts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913660" cy="4023360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Code that tells objects how to act in the game</a:t>
            </a:r>
          </a:p>
          <a:p>
            <a:r>
              <a:rPr lang="en-US" u="sng" dirty="0" smtClean="0"/>
              <a:t>Game Loop</a:t>
            </a:r>
            <a:r>
              <a:rPr lang="en-US" dirty="0" smtClean="0"/>
              <a:t>: updates every “clock tick” (frame) and checks to see if the behavior of anything in the game scene should change</a:t>
            </a:r>
          </a:p>
          <a:p>
            <a:endParaRPr lang="en-US" dirty="0"/>
          </a:p>
          <a:p>
            <a:r>
              <a:rPr lang="en-US" dirty="0" smtClean="0"/>
              <a:t>Commonly </a:t>
            </a:r>
            <a:r>
              <a:rPr lang="en-US" dirty="0"/>
              <a:t>w</a:t>
            </a:r>
            <a:r>
              <a:rPr lang="en-US" dirty="0" smtClean="0"/>
              <a:t>ritten in C#, </a:t>
            </a:r>
            <a:r>
              <a:rPr lang="en-US" dirty="0" err="1" smtClean="0"/>
              <a:t>UnityScript</a:t>
            </a:r>
            <a:r>
              <a:rPr lang="en-US" dirty="0" smtClean="0"/>
              <a:t>, Boo (Unity), C++ (Unreal), JavaScript (WebVR) for virtual and augmented reality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283369364"/>
              </p:ext>
            </p:extLst>
          </p:nvPr>
        </p:nvGraphicFramePr>
        <p:xfrm>
          <a:off x="6178697" y="2388901"/>
          <a:ext cx="5758121" cy="34801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979068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 Interfaces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566329" cy="4023360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Present the user with interactions and information</a:t>
            </a:r>
            <a:endParaRPr lang="en-US" dirty="0"/>
          </a:p>
          <a:p>
            <a:r>
              <a:rPr lang="en-US" dirty="0" smtClean="0"/>
              <a:t>Can be part of the in-game experience (such as with a dialog box) or separate from it (such as with a menu or level selection option)</a:t>
            </a:r>
          </a:p>
        </p:txBody>
      </p:sp>
      <p:pic>
        <p:nvPicPr>
          <p:cNvPr id="4098" name="Picture 2" descr="http://www.videogamescoreboard.com/wp-content/uploads/2013/09/wow-quest-giver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0422" y="2121612"/>
            <a:ext cx="5917505" cy="3471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85501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 Considerations in Virtual Reality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Text is harder to read when it’s rendered stereoscopically*</a:t>
            </a:r>
          </a:p>
          <a:p>
            <a:r>
              <a:rPr lang="en-US" dirty="0" smtClean="0"/>
              <a:t>Placement in space might not be convenient depending on where the player is facing</a:t>
            </a:r>
          </a:p>
          <a:p>
            <a:r>
              <a:rPr lang="en-US" dirty="0" smtClean="0"/>
              <a:t>Reading may be uncomfortable depending on what is being displayed</a:t>
            </a:r>
          </a:p>
          <a:p>
            <a:r>
              <a:rPr lang="en-US" dirty="0" smtClean="0"/>
              <a:t>Interactive elements (e.g. buttons) need to support various inputs</a:t>
            </a:r>
          </a:p>
          <a:p>
            <a:endParaRPr lang="en-US" dirty="0"/>
          </a:p>
          <a:p>
            <a:r>
              <a:rPr lang="en-US" dirty="0" smtClean="0"/>
              <a:t>* Green is the easiest color to read in VR</a:t>
            </a:r>
            <a:endParaRPr lang="en-US" dirty="0"/>
          </a:p>
        </p:txBody>
      </p:sp>
      <p:pic>
        <p:nvPicPr>
          <p:cNvPr id="5122" name="Picture 2" descr="https://leapdev-production-cdn.leapmotion.com/uploads/library/detail_image/9c6a96b2-a9fb-4a99-a272-e395a18b1a19.gif"/>
          <p:cNvPicPr>
            <a:picLocks noGrp="1" noChangeAspect="1" noChangeArrowheads="1" noCrop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8238" y="2524602"/>
            <a:ext cx="4937125" cy="2666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3703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Development Tools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846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Evolution of Graphics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2" descr="http://notgames.org/blog/wp-content/uploads/2010/08/zelda_evolution-cop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2689" y="3145412"/>
            <a:ext cx="6021210" cy="318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6328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Unity 3D</a:t>
            </a:r>
            <a:endParaRPr lang="en-US" dirty="0"/>
          </a:p>
        </p:txBody>
      </p:sp>
      <p:pic>
        <p:nvPicPr>
          <p:cNvPr id="10242" name="Picture 2" descr="http://i.ytimg.com/vi/hA1Kt4hGcCA/maxresdefault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5198" y="1999630"/>
            <a:ext cx="7151511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2684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Unreal Engine</a:t>
            </a:r>
            <a:endParaRPr lang="en-US" dirty="0"/>
          </a:p>
        </p:txBody>
      </p:sp>
      <p:pic>
        <p:nvPicPr>
          <p:cNvPr id="12292" name="Picture 4" descr="http://www.xonebros.com/wp-content/uploads/2015/03/ue2_matinee.jp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597" y="1910058"/>
            <a:ext cx="6436360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3671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Three.JS Editor</a:t>
            </a:r>
            <a:endParaRPr lang="en-US" dirty="0"/>
          </a:p>
        </p:txBody>
      </p:sp>
      <p:pic>
        <p:nvPicPr>
          <p:cNvPr id="13314" name="Picture 2" descr="http://helloenjoy.com/wordpress/wp-content/uploads/2013/10/ThreeEditor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980" y="1938412"/>
            <a:ext cx="6431008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5947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Modeling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919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Creating Models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97280" y="1845734"/>
            <a:ext cx="4424562" cy="4023360"/>
          </a:xfrm>
        </p:spPr>
        <p:txBody>
          <a:bodyPr/>
          <a:lstStyle/>
          <a:p>
            <a:r>
              <a:rPr lang="en-US" dirty="0" smtClean="0"/>
              <a:t>3D models can be built and textured with specialized software:</a:t>
            </a:r>
          </a:p>
          <a:p>
            <a:pPr lvl="1"/>
            <a:r>
              <a:rPr lang="en-US" dirty="0" smtClean="0"/>
              <a:t>Maya 3D</a:t>
            </a:r>
          </a:p>
          <a:p>
            <a:pPr lvl="1"/>
            <a:r>
              <a:rPr lang="en-US" dirty="0" smtClean="0"/>
              <a:t>Blender</a:t>
            </a:r>
          </a:p>
          <a:p>
            <a:pPr lvl="1"/>
            <a:r>
              <a:rPr lang="en-US" dirty="0" smtClean="0"/>
              <a:t>Z-Brush</a:t>
            </a:r>
          </a:p>
          <a:p>
            <a:pPr lvl="1"/>
            <a:r>
              <a:rPr lang="en-US" dirty="0" err="1" smtClean="0"/>
              <a:t>SketchUp</a:t>
            </a:r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Models are converted into a file format that can be processed by graphics programs (such as a .</a:t>
            </a:r>
            <a:r>
              <a:rPr lang="en-US" dirty="0" err="1" smtClean="0"/>
              <a:t>obj</a:t>
            </a:r>
            <a:r>
              <a:rPr lang="en-US" dirty="0" smtClean="0"/>
              <a:t>) file</a:t>
            </a:r>
          </a:p>
          <a:p>
            <a:pPr marL="201168" lvl="1" indent="0">
              <a:buNone/>
            </a:pPr>
            <a:endParaRPr lang="en-US" dirty="0"/>
          </a:p>
        </p:txBody>
      </p:sp>
      <p:pic>
        <p:nvPicPr>
          <p:cNvPr id="1026" name="Picture 2" descr="https://cdn.tutsplus.com/cg/uploads/legacy/168_Article_StepByStepAnimatedMovie/modelling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0816" y="1928036"/>
            <a:ext cx="5516131" cy="4047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82668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Models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There are many resources for finding 3D models to use in a software application online</a:t>
            </a:r>
          </a:p>
          <a:p>
            <a:endParaRPr lang="en-US" dirty="0"/>
          </a:p>
          <a:p>
            <a:r>
              <a:rPr lang="en-US" dirty="0" smtClean="0"/>
              <a:t>Unity and Unreal both have marketplaces where assets for game and app development can be purchased</a:t>
            </a:r>
            <a:endParaRPr lang="en-US" dirty="0"/>
          </a:p>
        </p:txBody>
      </p:sp>
      <p:pic>
        <p:nvPicPr>
          <p:cNvPr id="2050" name="Picture 2" descr="https://upload.wikimedia.org/wikipedia/commons/0/03/Architecture_3D_Maya_Modeling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8238" y="2469994"/>
            <a:ext cx="4937125" cy="277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9425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Early GUIs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Draw data to a computer terminal</a:t>
            </a:r>
          </a:p>
          <a:p>
            <a:r>
              <a:rPr lang="en-US" dirty="0" smtClean="0"/>
              <a:t>Foundation of visual operating systems</a:t>
            </a:r>
          </a:p>
          <a:p>
            <a:r>
              <a:rPr lang="en-US" dirty="0" smtClean="0"/>
              <a:t>Color complexity has grown over time: </a:t>
            </a:r>
          </a:p>
          <a:p>
            <a:pPr lvl="1"/>
            <a:r>
              <a:rPr lang="en-US" dirty="0" smtClean="0"/>
              <a:t>1-bit (black and white)</a:t>
            </a:r>
          </a:p>
          <a:p>
            <a:pPr lvl="1"/>
            <a:r>
              <a:rPr lang="en-US" dirty="0" smtClean="0"/>
              <a:t>2-bit (4 colors)</a:t>
            </a:r>
          </a:p>
          <a:p>
            <a:pPr lvl="1"/>
            <a:r>
              <a:rPr lang="en-US" dirty="0" smtClean="0"/>
              <a:t>4-bit (16 colors)</a:t>
            </a:r>
          </a:p>
          <a:p>
            <a:pPr lvl="1"/>
            <a:r>
              <a:rPr lang="en-US" dirty="0" smtClean="0"/>
              <a:t>8-bit (256 colors)</a:t>
            </a:r>
          </a:p>
          <a:p>
            <a:pPr lvl="1"/>
            <a:r>
              <a:rPr lang="en-US" dirty="0" smtClean="0"/>
              <a:t>24-bit (16,777,216 colors)</a:t>
            </a:r>
          </a:p>
          <a:p>
            <a:pPr lvl="1"/>
            <a:endParaRPr lang="en-US" dirty="0"/>
          </a:p>
        </p:txBody>
      </p:sp>
      <p:pic>
        <p:nvPicPr>
          <p:cNvPr id="14338" name="Picture 2" descr="https://upload.wikimedia.org/wikipedia/en/1/1d/Xerox_Star_8010_workstations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33636" y="1935083"/>
            <a:ext cx="4622044" cy="4220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393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 descr="http://www.ou.edu/class/digitalmedia/articles/images/scan0207a.gif"/>
          <p:cNvSpPr>
            <a:spLocks noChangeAspect="1" noChangeArrowheads="1"/>
          </p:cNvSpPr>
          <p:nvPr/>
        </p:nvSpPr>
        <p:spPr bwMode="auto">
          <a:xfrm>
            <a:off x="63500" y="-13652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364" name="Picture 4" descr="http://scan-slides.com/images/options/bitDept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251" y="2439175"/>
            <a:ext cx="10596457" cy="3486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Color Depth Visualized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4237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Start of Computer Gaming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With the advent of GUIs came the start of video games</a:t>
            </a:r>
          </a:p>
          <a:p>
            <a:r>
              <a:rPr lang="en-US" dirty="0" err="1" smtClean="0"/>
              <a:t>Spacewar</a:t>
            </a:r>
            <a:r>
              <a:rPr lang="en-US" dirty="0" smtClean="0"/>
              <a:t>! (pictured) is credited as being one of the earliest video games</a:t>
            </a:r>
          </a:p>
          <a:p>
            <a:r>
              <a:rPr lang="en-US" dirty="0" smtClean="0"/>
              <a:t>Converts user input into a behavior and changes the program accordingly </a:t>
            </a:r>
          </a:p>
          <a:p>
            <a:r>
              <a:rPr lang="en-US" dirty="0" smtClean="0"/>
              <a:t>Updates the display continuously</a:t>
            </a:r>
            <a:endParaRPr lang="en-US" dirty="0"/>
          </a:p>
        </p:txBody>
      </p:sp>
      <p:pic>
        <p:nvPicPr>
          <p:cNvPr id="16386" name="Picture 2" descr="https://upload.wikimedia.org/wikipedia/commons/2/23/Spacewar%21-PDP-1-20070512.jpg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8238" y="2197208"/>
            <a:ext cx="4937125" cy="3320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9470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Game Graphics</a:t>
            </a:r>
            <a:endParaRPr lang="en-US" dirty="0"/>
          </a:p>
        </p:txBody>
      </p:sp>
      <p:pic>
        <p:nvPicPr>
          <p:cNvPr id="9220" name="Picture 4" descr="http://i.ytimg.com/vi/xKVS_81Op5A/hqdefault.jpg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80319" y="2143125"/>
            <a:ext cx="457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Graphics improvements allow for rendering objects in video games at near photo-realistic qualities </a:t>
            </a:r>
            <a:endParaRPr lang="en-US" dirty="0"/>
          </a:p>
          <a:p>
            <a:r>
              <a:rPr lang="en-US" dirty="0" smtClean="0"/>
              <a:t>Improvements in modern GPUs allow for processing and rendering of graphics to be done in parallel, resulting in more detailed imagery</a:t>
            </a:r>
          </a:p>
          <a:p>
            <a:r>
              <a:rPr lang="en-US" dirty="0" smtClean="0"/>
              <a:t>For VR, photorealism is one part of immersion experience</a:t>
            </a:r>
          </a:p>
        </p:txBody>
      </p:sp>
    </p:spTree>
    <p:extLst>
      <p:ext uri="{BB962C8B-B14F-4D97-AF65-F5344CB8AC3E}">
        <p14:creationId xmlns:p14="http://schemas.microsoft.com/office/powerpoint/2010/main" val="188462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Scene Design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138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3D Coordinate System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Objects within a scene are placed a specific location with an X, Y, and Z value</a:t>
            </a:r>
          </a:p>
          <a:p>
            <a:endParaRPr lang="en-US" dirty="0"/>
          </a:p>
          <a:p>
            <a:r>
              <a:rPr lang="en-US" dirty="0" smtClean="0"/>
              <a:t>Each object also has X, Y, and Z properties related to the size of the object: width, height, and depth </a:t>
            </a:r>
          </a:p>
          <a:p>
            <a:endParaRPr lang="en-US" dirty="0"/>
          </a:p>
          <a:p>
            <a:r>
              <a:rPr lang="en-US" dirty="0" smtClean="0"/>
              <a:t>For this course, we will talk about Y being the positive upward direction, X being to a viewer’s left or right, and Z being distance from the viewer</a:t>
            </a:r>
            <a:endParaRPr lang="en-US" dirty="0"/>
          </a:p>
        </p:txBody>
      </p:sp>
      <p:pic>
        <p:nvPicPr>
          <p:cNvPr id="3074" name="Picture 2" descr="http://4.bp.blogspot.com/-dLu2f-BT_rc/TY9yl8yrEpI/AAAAAAAAAOU/0rM3I59iVvw/s400/1.gif"/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9014" y="2046441"/>
            <a:ext cx="4395234" cy="3765250"/>
          </a:xfrm>
          <a:prstGeom prst="rect">
            <a:avLst/>
          </a:prstGeom>
          <a:solidFill>
            <a:schemeClr val="tx1"/>
          </a:solidFill>
        </p:spPr>
      </p:pic>
      <p:cxnSp>
        <p:nvCxnSpPr>
          <p:cNvPr id="9" name="Straight Connector 8"/>
          <p:cNvCxnSpPr/>
          <p:nvPr/>
        </p:nvCxnSpPr>
        <p:spPr>
          <a:xfrm>
            <a:off x="9016409" y="2225749"/>
            <a:ext cx="0" cy="169412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7506585" y="3919870"/>
            <a:ext cx="1495647" cy="113203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9016409" y="3919870"/>
            <a:ext cx="1467293" cy="104199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0483702" y="4832777"/>
            <a:ext cx="297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X</a:t>
            </a:r>
            <a:endParaRPr lang="en-US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7516508" y="5051902"/>
            <a:ext cx="297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Z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867553" y="1883329"/>
            <a:ext cx="297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779" y="5051902"/>
            <a:ext cx="360000" cy="36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929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Scene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Types of potential objects in a scene:</a:t>
            </a:r>
          </a:p>
          <a:p>
            <a:pPr lvl="1"/>
            <a:r>
              <a:rPr lang="en-US" dirty="0" smtClean="0"/>
              <a:t>Character / Camera</a:t>
            </a:r>
          </a:p>
          <a:p>
            <a:pPr lvl="1"/>
            <a:r>
              <a:rPr lang="en-US" dirty="0" smtClean="0"/>
              <a:t>Lights</a:t>
            </a:r>
          </a:p>
          <a:p>
            <a:pPr lvl="1"/>
            <a:r>
              <a:rPr lang="en-US" dirty="0" smtClean="0"/>
              <a:t>Props</a:t>
            </a:r>
          </a:p>
          <a:p>
            <a:pPr lvl="1"/>
            <a:r>
              <a:rPr lang="en-US" dirty="0" smtClean="0"/>
              <a:t>Enemies / Non-Player Characters</a:t>
            </a:r>
          </a:p>
          <a:p>
            <a:pPr lvl="1"/>
            <a:r>
              <a:rPr lang="en-US" dirty="0" smtClean="0"/>
              <a:t>Environment (Terrain) objects</a:t>
            </a:r>
          </a:p>
          <a:p>
            <a:pPr lvl="1"/>
            <a:r>
              <a:rPr lang="en-US" dirty="0" smtClean="0"/>
              <a:t>User interfaces </a:t>
            </a:r>
          </a:p>
          <a:p>
            <a:pPr lvl="1"/>
            <a:r>
              <a:rPr lang="en-US" dirty="0" smtClean="0"/>
              <a:t>Whatever you can imagine!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712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6B9F25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1405</TotalTime>
  <Words>666</Words>
  <Application>Microsoft Office PowerPoint</Application>
  <PresentationFormat>Widescreen</PresentationFormat>
  <Paragraphs>112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Retrospect</vt:lpstr>
      <vt:lpstr>Graphics Programming </vt:lpstr>
      <vt:lpstr>Evolution of Graphics</vt:lpstr>
      <vt:lpstr>Early GUIs</vt:lpstr>
      <vt:lpstr>Color Depth Visualized</vt:lpstr>
      <vt:lpstr>The Start of Computer Gaming</vt:lpstr>
      <vt:lpstr>Video Game Graphics</vt:lpstr>
      <vt:lpstr>3D Scene Design</vt:lpstr>
      <vt:lpstr>The 3D Coordinate System</vt:lpstr>
      <vt:lpstr>Scene Objects</vt:lpstr>
      <vt:lpstr>Detailed Mesh Objects</vt:lpstr>
      <vt:lpstr>Lighting &amp; Shading </vt:lpstr>
      <vt:lpstr>PowerPoint Presentation</vt:lpstr>
      <vt:lpstr>Materials &amp; Textures</vt:lpstr>
      <vt:lpstr>Cameras</vt:lpstr>
      <vt:lpstr>Characters</vt:lpstr>
      <vt:lpstr>Scripts</vt:lpstr>
      <vt:lpstr>User Interfaces</vt:lpstr>
      <vt:lpstr>UI Considerations in Virtual Reality</vt:lpstr>
      <vt:lpstr>3D Development Tools</vt:lpstr>
      <vt:lpstr>Unity 3D</vt:lpstr>
      <vt:lpstr>Unreal Engine</vt:lpstr>
      <vt:lpstr>Three.JS Editor</vt:lpstr>
      <vt:lpstr>3D Modeling</vt:lpstr>
      <vt:lpstr>Creating Models</vt:lpstr>
      <vt:lpstr>Finding Models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Livi Erickson</dc:creator>
  <cp:lastModifiedBy>Livi Erickson</cp:lastModifiedBy>
  <cp:revision>40</cp:revision>
  <dcterms:created xsi:type="dcterms:W3CDTF">2015-08-18T17:12:17Z</dcterms:created>
  <dcterms:modified xsi:type="dcterms:W3CDTF">2015-08-19T16:37:45Z</dcterms:modified>
</cp:coreProperties>
</file>

<file path=docProps/thumbnail.jpeg>
</file>